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90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3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0107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580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5624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179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805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9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81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471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6884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59776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6005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2112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88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65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7455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038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5077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770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041EFF-E42D-4AC5-8B3F-454EA7CDB3BF}" type="datetimeFigureOut">
              <a:rPr lang="es-CR" smtClean="0"/>
              <a:t>31/03/2016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C522-6C56-4518-BC76-4301C6983E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25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6454" y="376529"/>
            <a:ext cx="9144000" cy="757827"/>
          </a:xfrm>
        </p:spPr>
        <p:txBody>
          <a:bodyPr>
            <a:normAutofit/>
          </a:bodyPr>
          <a:lstStyle/>
          <a:p>
            <a:r>
              <a:rPr lang="es-CR" sz="28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Gestión de Sostenibilidad</a:t>
            </a:r>
          </a:p>
          <a:p>
            <a:endParaRPr lang="es-C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15910"/>
            <a:ext cx="1105887" cy="1807096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36454" y="846101"/>
            <a:ext cx="9144000" cy="6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 smtClean="0">
                <a:solidFill>
                  <a:schemeClr val="tx1"/>
                </a:solidFill>
              </a:rPr>
              <a:t>Periodo 2015</a:t>
            </a:r>
          </a:p>
          <a:p>
            <a:endParaRPr lang="es-C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4547" y="1898804"/>
            <a:ext cx="7559898" cy="3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CR" sz="2000" b="1" dirty="0" smtClean="0">
                <a:solidFill>
                  <a:schemeClr val="accent6">
                    <a:lumMod val="50000"/>
                  </a:schemeClr>
                </a:solidFill>
              </a:rPr>
              <a:t>Programa de Mejoramiento de Calidad de Vida de los Colaboradores </a:t>
            </a:r>
            <a:endParaRPr lang="es-C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CR" b="1" dirty="0"/>
          </a:p>
        </p:txBody>
      </p:sp>
      <p:sp>
        <p:nvSpPr>
          <p:cNvPr id="9" name="Rectángulo 8"/>
          <p:cNvSpPr/>
          <p:nvPr/>
        </p:nvSpPr>
        <p:spPr>
          <a:xfrm>
            <a:off x="270457" y="2491941"/>
            <a:ext cx="7328078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programa de mejoramiento de calidad de vida busca el desarrollo integral de los colaboradores del Club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S_tradnl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situaciones de vulnerabilidad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aspectos familiares, laborales, psicológicos y de salud. Cuenta con dos corrientes claramente identificadas:</a:t>
            </a:r>
          </a:p>
          <a:p>
            <a:pPr algn="just">
              <a:spcAft>
                <a:spcPts val="0"/>
              </a:spcAft>
            </a:pPr>
            <a:endParaRPr lang="es-ES_tradnl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 de ayuda específica </a:t>
            </a:r>
            <a:endParaRPr lang="es-CR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_tradnl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rinda ayuda integral a los colaboradores del programa, identificados y calificados mediante criterios multidimensionales de ingreso familiar, y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lang="es-ES_tradn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situación  específica </a:t>
            </a:r>
            <a:r>
              <a:rPr lang="es-ES_tradnl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cada colaborador. El apoyo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económico</a:t>
            </a:r>
            <a:r>
              <a:rPr lang="es-ES_tradnl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otorga en la forma de becas de estudio,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tarjetas </a:t>
            </a:r>
            <a:r>
              <a:rPr lang="es-ES_tradn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compra de alimentos,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tarjetas </a:t>
            </a:r>
            <a:r>
              <a:rPr lang="es-ES_tradn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almuerzo,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útiles</a:t>
            </a:r>
            <a:r>
              <a:rPr lang="es-ES_tradn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uniformes escolares. Se da por un tiempo predeterminado, considerando el periodo que necesita el colaborador para regular su situación específica. </a:t>
            </a:r>
            <a:r>
              <a:rPr lang="es-ES_tradn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_tradnl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mantiene siempre que el beneficiario muestre una  actitud de interés y cooperación en el avance de sus resultados.  </a:t>
            </a:r>
          </a:p>
          <a:p>
            <a:pPr algn="just">
              <a:spcAft>
                <a:spcPts val="0"/>
              </a:spcAft>
            </a:pPr>
            <a:endParaRPr lang="es-CR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Apoyo terapéutico psicológico</a:t>
            </a:r>
            <a:endParaRPr lang="es-CR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atienden emergencias psicológicas y acompañamientos específicos para padecimientos clínicos que interfieren con el normal desempeño de los colaboradores del Club.</a:t>
            </a:r>
          </a:p>
          <a:p>
            <a:pPr algn="just">
              <a:spcAft>
                <a:spcPts val="0"/>
              </a:spcAft>
            </a:pPr>
            <a:endParaRPr lang="es-ES_tradnl" sz="12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R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Educando para mejorar:</a:t>
            </a:r>
          </a:p>
          <a:p>
            <a:pPr algn="just">
              <a:spcAft>
                <a:spcPts val="0"/>
              </a:spcAft>
            </a:pP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parte del  programa,  se ha implementado la estrategia de brindar  herramientas a  los colaboradores 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mejorar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calidad de vida mediante la enseñanza de  finanzas personales, seguimiento a sus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presupuestos, 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convivencia con hijos adolecentes, inteligencia emocional,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establecimiento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prioridades, entre otr</a:t>
            </a:r>
            <a:r>
              <a:rPr lang="es-C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as. </a:t>
            </a:r>
          </a:p>
          <a:p>
            <a:pPr algn="just">
              <a:spcAft>
                <a:spcPts val="0"/>
              </a:spcAft>
            </a:pPr>
            <a:r>
              <a:rPr lang="es-ES_tradnl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R" sz="12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5" y="2754073"/>
            <a:ext cx="2995106" cy="2483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4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5516" y="475734"/>
            <a:ext cx="9144000" cy="757827"/>
          </a:xfrm>
        </p:spPr>
        <p:txBody>
          <a:bodyPr>
            <a:normAutofit/>
          </a:bodyPr>
          <a:lstStyle/>
          <a:p>
            <a:r>
              <a:rPr lang="es-CR" sz="28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Gestión  de Sostenibilidad</a:t>
            </a:r>
          </a:p>
          <a:p>
            <a:endParaRPr lang="es-C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15910"/>
            <a:ext cx="1105887" cy="1807096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776437" y="1006157"/>
            <a:ext cx="9144000" cy="6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 smtClean="0">
                <a:solidFill>
                  <a:schemeClr val="tx1"/>
                </a:solidFill>
              </a:rPr>
              <a:t>Periodo 2015</a:t>
            </a:r>
          </a:p>
          <a:p>
            <a:endParaRPr lang="es-C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98397" y="1855360"/>
            <a:ext cx="3812146" cy="3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CR" sz="2000" b="1" dirty="0">
                <a:solidFill>
                  <a:schemeClr val="accent6">
                    <a:lumMod val="50000"/>
                  </a:schemeClr>
                </a:solidFill>
              </a:rPr>
              <a:t>Programa </a:t>
            </a:r>
            <a:r>
              <a:rPr lang="es-CR" sz="2000" b="1" dirty="0" smtClean="0">
                <a:solidFill>
                  <a:schemeClr val="accent6">
                    <a:lumMod val="50000"/>
                  </a:schemeClr>
                </a:solidFill>
              </a:rPr>
              <a:t>Comunidad:</a:t>
            </a:r>
            <a:endParaRPr lang="es-C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CR" b="1" dirty="0"/>
          </a:p>
        </p:txBody>
      </p:sp>
      <p:sp>
        <p:nvSpPr>
          <p:cNvPr id="9" name="Rectángulo 8"/>
          <p:cNvSpPr/>
          <p:nvPr/>
        </p:nvSpPr>
        <p:spPr>
          <a:xfrm>
            <a:off x="179456" y="2259020"/>
            <a:ext cx="5850159" cy="384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Apoyando al Cantón de Escazú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coordinación con la Municipalidad de Escazú, el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Costa Rica Country Club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colaboró con 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siguientes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en el año 2015:</a:t>
            </a:r>
          </a:p>
          <a:p>
            <a:pPr algn="just"/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de Bello Horizonte:</a:t>
            </a:r>
            <a:endParaRPr lang="es-C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dio  seguimiento a las mejoras en las necesidades de la Escuela 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Bello Horizonte, con 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apoyo directo de la administración del Club y en coordinación con la Municipalidad de Escazú.  Las mejoras se enfocaron 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arreglos 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Pabellón 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(pasillo, Dirección, biblioteca, comedor, aulas, 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donación 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artículos para el Kinder).</a:t>
            </a:r>
            <a:endParaRPr lang="es-C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Hogar </a:t>
            </a:r>
            <a:r>
              <a:rPr lang="es-MX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Divina Misericordia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C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Club colabora con la construcción de una bodega para almacenar los 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alimentos, en apoyo 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niños 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abandonados</a:t>
            </a: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MX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 </a:t>
            </a:r>
            <a:r>
              <a:rPr lang="es-MX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jiujitsu de Escazú :</a:t>
            </a:r>
          </a:p>
          <a:p>
            <a:pPr algn="just"/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a la donación de </a:t>
            </a:r>
            <a:r>
              <a:rPr lang="es-MX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uniformes, el equipo de jiujitsu mostró gran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motivación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 lograron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excelentes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en medallas de oro y plata.</a:t>
            </a:r>
          </a:p>
          <a:p>
            <a:pPr algn="just"/>
            <a:r>
              <a:rPr lang="es-MX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Uniformes </a:t>
            </a:r>
            <a:r>
              <a:rPr lang="es-MX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CECUDI:</a:t>
            </a:r>
          </a:p>
          <a:p>
            <a:pPr algn="just"/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Club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donó uniformes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Centro de Cuido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Integral (CECUDI) de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 Antonio de Escazú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niños en estado de vulnerabilidad </a:t>
            </a:r>
            <a:r>
              <a:rPr lang="es-C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edades de 2 a 6 años.</a:t>
            </a:r>
          </a:p>
          <a:p>
            <a:pPr algn="just"/>
            <a:endParaRPr lang="es-C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R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CR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R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97" y="4502854"/>
            <a:ext cx="2081238" cy="2078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17" y="1450562"/>
            <a:ext cx="2696377" cy="2078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71" y="3800321"/>
            <a:ext cx="2733990" cy="2078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ángulo 9"/>
          <p:cNvSpPr/>
          <p:nvPr/>
        </p:nvSpPr>
        <p:spPr>
          <a:xfrm>
            <a:off x="6835115" y="3390313"/>
            <a:ext cx="1679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Bello Horizonte</a:t>
            </a:r>
            <a:endParaRPr lang="es-C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885069" y="1089860"/>
            <a:ext cx="1366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Uniformes CECUDI</a:t>
            </a:r>
            <a:endParaRPr lang="es-C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027980" y="4044123"/>
            <a:ext cx="133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Uniformes Jiujitsu</a:t>
            </a:r>
            <a:endParaRPr lang="es-C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5516" y="475734"/>
            <a:ext cx="9144000" cy="757827"/>
          </a:xfrm>
        </p:spPr>
        <p:txBody>
          <a:bodyPr>
            <a:normAutofit/>
          </a:bodyPr>
          <a:lstStyle/>
          <a:p>
            <a:r>
              <a:rPr lang="es-CR" sz="28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Gestión de Sostenibilidad</a:t>
            </a:r>
          </a:p>
          <a:p>
            <a:endParaRPr lang="es-C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15910"/>
            <a:ext cx="1105887" cy="1807096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776437" y="1006157"/>
            <a:ext cx="9144000" cy="6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 smtClean="0">
                <a:solidFill>
                  <a:schemeClr val="tx1"/>
                </a:solidFill>
              </a:rPr>
              <a:t>Periodo 2015</a:t>
            </a:r>
          </a:p>
          <a:p>
            <a:endParaRPr lang="es-C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11276" y="1855360"/>
            <a:ext cx="3812146" cy="3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CR" sz="2000" b="1" dirty="0" smtClean="0">
                <a:solidFill>
                  <a:schemeClr val="accent6">
                    <a:lumMod val="50000"/>
                  </a:schemeClr>
                </a:solidFill>
              </a:rPr>
              <a:t>Donaciones Varias:</a:t>
            </a:r>
            <a:endParaRPr lang="es-C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CR" b="1" dirty="0"/>
          </a:p>
        </p:txBody>
      </p:sp>
      <p:sp>
        <p:nvSpPr>
          <p:cNvPr id="9" name="Rectángulo 8"/>
          <p:cNvSpPr/>
          <p:nvPr/>
        </p:nvSpPr>
        <p:spPr>
          <a:xfrm>
            <a:off x="172221" y="2544805"/>
            <a:ext cx="47342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Se realizaron donaciones de artículos </a:t>
            </a:r>
            <a:r>
              <a:rPr lang="es-MX" sz="1200" dirty="0" smtClean="0"/>
              <a:t>varios</a:t>
            </a:r>
            <a:r>
              <a:rPr lang="es-MX" sz="1200" dirty="0"/>
              <a:t> </a:t>
            </a:r>
            <a:r>
              <a:rPr lang="es-MX" sz="1200" dirty="0" smtClean="0"/>
              <a:t>que han sido muy apreciados por las organizaciones beneficiadas:</a:t>
            </a:r>
          </a:p>
          <a:p>
            <a:pPr algn="just"/>
            <a:r>
              <a:rPr lang="es-MX" sz="1200" dirty="0" smtClean="0"/>
              <a:t>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s-MX" sz="1200" dirty="0" smtClean="0"/>
              <a:t>Escuela </a:t>
            </a:r>
            <a:r>
              <a:rPr lang="es-MX" sz="1200" dirty="0"/>
              <a:t>de Bello Horizonte: </a:t>
            </a:r>
            <a:r>
              <a:rPr lang="es-CR" sz="1200" dirty="0" smtClean="0"/>
              <a:t>Mobiliario de descarte de la guardería del Club. </a:t>
            </a:r>
            <a:endParaRPr lang="es-CR" sz="1200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sz="1200" dirty="0"/>
              <a:t>Hogar Divina Misericordia: </a:t>
            </a:r>
            <a:r>
              <a:rPr lang="es-CR" sz="1200" dirty="0" smtClean="0"/>
              <a:t>Juguetes, ropa, manteles, y artículos extraviados no reclamados. </a:t>
            </a:r>
            <a:endParaRPr lang="es-CR" sz="1200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sz="1200" dirty="0"/>
              <a:t>Centro de Alimentación CEN : </a:t>
            </a:r>
            <a:r>
              <a:rPr lang="es-CR" sz="1200" dirty="0" smtClean="0"/>
              <a:t>Cojines –Regalos navideños.</a:t>
            </a:r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CR" sz="1200" dirty="0" smtClean="0"/>
              <a:t>Fundación </a:t>
            </a:r>
            <a:r>
              <a:rPr lang="es-CR" sz="1200" dirty="0" err="1" smtClean="0"/>
              <a:t>Funaris</a:t>
            </a:r>
            <a:r>
              <a:rPr lang="es-CR" sz="1200" dirty="0" smtClean="0"/>
              <a:t>: Artículos varios de descarte.</a:t>
            </a:r>
            <a:endParaRPr lang="es-CR" sz="1200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sz="1200" dirty="0"/>
              <a:t>Centro de Cuidados Paliativos: </a:t>
            </a:r>
            <a:r>
              <a:rPr lang="es-CR" sz="1200" dirty="0" smtClean="0"/>
              <a:t>Libros.</a:t>
            </a:r>
            <a:endParaRPr lang="es-CR" sz="1200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s-MX" sz="1200" dirty="0" smtClean="0"/>
              <a:t>Fundación </a:t>
            </a:r>
            <a:r>
              <a:rPr lang="es-MX" sz="1200" dirty="0"/>
              <a:t>Génesis: </a:t>
            </a:r>
            <a:r>
              <a:rPr lang="es-CR" sz="1200" dirty="0"/>
              <a:t>Platos, vasos, artículos varios.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s-CR" sz="1200" dirty="0"/>
              <a:t>Iglesias: San Miguel de </a:t>
            </a:r>
            <a:r>
              <a:rPr lang="es-CR" sz="1200" dirty="0" smtClean="0"/>
              <a:t>Escazú </a:t>
            </a:r>
            <a:r>
              <a:rPr lang="es-CR" sz="1200" dirty="0"/>
              <a:t>y San Rafael </a:t>
            </a:r>
            <a:r>
              <a:rPr lang="es-CR" sz="1200" dirty="0" smtClean="0"/>
              <a:t>Arcángel: </a:t>
            </a:r>
            <a:r>
              <a:rPr lang="es-CR" sz="1200" dirty="0"/>
              <a:t>r</a:t>
            </a:r>
            <a:r>
              <a:rPr lang="es-CR" sz="1200" dirty="0" smtClean="0"/>
              <a:t>egalos </a:t>
            </a:r>
            <a:r>
              <a:rPr lang="es-CR" sz="1200" dirty="0"/>
              <a:t>n</a:t>
            </a:r>
            <a:r>
              <a:rPr lang="es-CR" sz="1200" dirty="0" smtClean="0"/>
              <a:t>avideños.</a:t>
            </a:r>
            <a:endParaRPr lang="es-CR" sz="1200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s-CR" sz="1200" dirty="0"/>
              <a:t>Hogar San </a:t>
            </a:r>
            <a:r>
              <a:rPr lang="es-CR" sz="1200" dirty="0" smtClean="0"/>
              <a:t>Martín: </a:t>
            </a:r>
            <a:r>
              <a:rPr lang="es-CR" sz="1200" dirty="0"/>
              <a:t>r</a:t>
            </a:r>
            <a:r>
              <a:rPr lang="es-CR" sz="1200" dirty="0" smtClean="0"/>
              <a:t>egalos navideños.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s-CR" sz="1200" dirty="0" smtClean="0"/>
              <a:t>Centro de Alimentación CEN: </a:t>
            </a:r>
            <a:r>
              <a:rPr lang="es-CR" sz="1200" dirty="0"/>
              <a:t>r</a:t>
            </a:r>
            <a:r>
              <a:rPr lang="es-CR" sz="1200" dirty="0" smtClean="0"/>
              <a:t>egalos </a:t>
            </a:r>
            <a:r>
              <a:rPr lang="es-CR" sz="1200" dirty="0"/>
              <a:t>n</a:t>
            </a:r>
            <a:r>
              <a:rPr lang="es-CR" sz="1200" dirty="0" smtClean="0"/>
              <a:t>avideños.</a:t>
            </a:r>
            <a:r>
              <a:rPr lang="es-C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s-CR" sz="1200" dirty="0" smtClean="0"/>
              <a:t>CECUDI: algodones de azúcar.</a:t>
            </a:r>
          </a:p>
          <a:p>
            <a:r>
              <a:rPr lang="es-C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CR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R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07" y="4591538"/>
            <a:ext cx="2881774" cy="2161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86" y="4591538"/>
            <a:ext cx="2890016" cy="2167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1599132"/>
            <a:ext cx="3153223" cy="2364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ángulo 12"/>
          <p:cNvSpPr/>
          <p:nvPr/>
        </p:nvSpPr>
        <p:spPr>
          <a:xfrm>
            <a:off x="9140433" y="4191120"/>
            <a:ext cx="1383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Regalos Navideños</a:t>
            </a:r>
            <a:endParaRPr lang="es-C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159685" y="1218480"/>
            <a:ext cx="1383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Regalos Navideños</a:t>
            </a:r>
            <a:endParaRPr lang="es-C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56901" y="4177391"/>
            <a:ext cx="1520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Algodones de Azúcar</a:t>
            </a:r>
            <a:endParaRPr lang="es-CR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6437" y="463048"/>
            <a:ext cx="9144000" cy="757827"/>
          </a:xfrm>
        </p:spPr>
        <p:txBody>
          <a:bodyPr>
            <a:normAutofit/>
          </a:bodyPr>
          <a:lstStyle/>
          <a:p>
            <a:r>
              <a:rPr lang="es-CR" sz="28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Gestión de Sostenibilidad</a:t>
            </a:r>
          </a:p>
          <a:p>
            <a:endParaRPr lang="es-C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15910"/>
            <a:ext cx="1105887" cy="1807096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776437" y="1006157"/>
            <a:ext cx="9144000" cy="6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 smtClean="0">
                <a:solidFill>
                  <a:schemeClr val="tx1"/>
                </a:solidFill>
              </a:rPr>
              <a:t>Periodo 2015</a:t>
            </a:r>
          </a:p>
          <a:p>
            <a:endParaRPr lang="es-C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11276" y="1855360"/>
            <a:ext cx="3812146" cy="3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CR" sz="2000" b="1" dirty="0" smtClean="0">
                <a:solidFill>
                  <a:schemeClr val="accent6">
                    <a:lumMod val="50000"/>
                  </a:schemeClr>
                </a:solidFill>
              </a:rPr>
              <a:t>Ambiente</a:t>
            </a:r>
            <a:endParaRPr lang="es-C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CR" b="1" dirty="0"/>
          </a:p>
        </p:txBody>
      </p:sp>
      <p:sp>
        <p:nvSpPr>
          <p:cNvPr id="9" name="Rectángulo 8"/>
          <p:cNvSpPr/>
          <p:nvPr/>
        </p:nvSpPr>
        <p:spPr>
          <a:xfrm>
            <a:off x="281639" y="2164453"/>
            <a:ext cx="6067645" cy="452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dirty="0" smtClean="0"/>
              <a:t>Se mencionan algunos esfuerzos ambientales: </a:t>
            </a:r>
          </a:p>
          <a:p>
            <a:pPr lvl="0" algn="just"/>
            <a:endParaRPr lang="es-MX" sz="1200" dirty="0" smtClean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sz="1200" dirty="0" smtClean="0"/>
              <a:t>Durante el periodo fue entregado al Club el Galardón Bandera Azul 1 estrella 2014.</a:t>
            </a:r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endParaRPr lang="es-CR" sz="1200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sz="1200" dirty="0" smtClean="0"/>
              <a:t>Programa de Voluntariado: En Coordinación </a:t>
            </a:r>
            <a:r>
              <a:rPr lang="es-MX" sz="1200" dirty="0"/>
              <a:t>con la Municipalidad de </a:t>
            </a:r>
            <a:r>
              <a:rPr lang="es-MX" sz="1200" dirty="0" smtClean="0"/>
              <a:t>Escazú continuamos realizando el voluntariado con los colaboradores del Club basado en limpieza </a:t>
            </a:r>
            <a:r>
              <a:rPr lang="es-MX" sz="1200" dirty="0"/>
              <a:t>vías, reforestación, mantenimiento de parques, limpieza de </a:t>
            </a:r>
            <a:r>
              <a:rPr lang="es-MX" sz="1200" dirty="0" smtClean="0"/>
              <a:t>río, pintura en escuela, entre otros.</a:t>
            </a:r>
            <a:endParaRPr lang="es-CR" sz="1200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endParaRPr lang="es-MX" sz="1200" dirty="0" smtClean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sz="1200" dirty="0" smtClean="0"/>
              <a:t>Se obtuvo la re-certificación de GEO (Golf Environment Organization), </a:t>
            </a:r>
            <a:r>
              <a:rPr lang="es-CR" sz="1200" dirty="0"/>
              <a:t>o</a:t>
            </a:r>
            <a:r>
              <a:rPr lang="es-CR" sz="1200" dirty="0" smtClean="0"/>
              <a:t>rganización </a:t>
            </a:r>
            <a:r>
              <a:rPr lang="es-CR" sz="1200" dirty="0"/>
              <a:t>m</a:t>
            </a:r>
            <a:r>
              <a:rPr lang="es-CR" sz="1200" dirty="0" smtClean="0"/>
              <a:t>undial </a:t>
            </a:r>
            <a:r>
              <a:rPr lang="es-CR" sz="1200" dirty="0"/>
              <a:t>encargada de certificar ambientalmente </a:t>
            </a:r>
            <a:r>
              <a:rPr lang="es-CR" sz="1200" dirty="0" smtClean="0"/>
              <a:t>campos </a:t>
            </a:r>
            <a:r>
              <a:rPr lang="es-CR" sz="1200" dirty="0"/>
              <a:t>de </a:t>
            </a:r>
            <a:r>
              <a:rPr lang="es-CR" sz="1200" dirty="0" smtClean="0"/>
              <a:t>golf</a:t>
            </a:r>
            <a:r>
              <a:rPr lang="es-CR" sz="1200" dirty="0"/>
              <a:t>, </a:t>
            </a:r>
            <a:r>
              <a:rPr lang="es-CR" sz="1200" dirty="0" smtClean="0"/>
              <a:t>con sede </a:t>
            </a:r>
            <a:r>
              <a:rPr lang="es-CR" sz="1200" dirty="0"/>
              <a:t>en Escocia.</a:t>
            </a:r>
            <a:r>
              <a:rPr lang="es-CR" sz="1200" b="1" dirty="0"/>
              <a:t> </a:t>
            </a:r>
            <a:endParaRPr lang="es-CR" sz="1200" b="1" dirty="0" smtClean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endParaRPr lang="es-CR" sz="1200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sz="1200" dirty="0" smtClean="0"/>
              <a:t>En coordinación con el Comité de Golf, Se confeccionó el Plan de Re-arborización, que propone la sustitución de árboles con flores y frutos que sirvan como alimento y hogar para los animales, además de mejorar el juego y paisajismo de la cancha de golf.</a:t>
            </a:r>
            <a:endParaRPr lang="es-CR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s-CR" sz="12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MX" sz="1200" dirty="0"/>
              <a:t>Se confeccionó el Plan de Manejo de </a:t>
            </a:r>
            <a:r>
              <a:rPr lang="es-MX" sz="1200" dirty="0" smtClean="0"/>
              <a:t>Desechos,en cumplimiento de Ley  </a:t>
            </a:r>
            <a:r>
              <a:rPr lang="es-MX" sz="1200" dirty="0"/>
              <a:t>8839</a:t>
            </a:r>
            <a:r>
              <a:rPr lang="es-MX" sz="1200" dirty="0" smtClean="0"/>
              <a:t>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CR" sz="12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CR" sz="1200" dirty="0" smtClean="0"/>
              <a:t>Se contrató una empresa que realiza auditorías energéticas por área 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CR" sz="1200" dirty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MX" sz="1200" dirty="0" smtClean="0"/>
              <a:t>El </a:t>
            </a:r>
            <a:r>
              <a:rPr lang="es-MX" sz="1200" dirty="0"/>
              <a:t>Centro de Acopio </a:t>
            </a:r>
            <a:r>
              <a:rPr lang="es-MX" sz="1200" dirty="0" smtClean="0"/>
              <a:t>almacena </a:t>
            </a:r>
            <a:r>
              <a:rPr lang="es-MX" sz="1200" dirty="0"/>
              <a:t>de forma adecuada los desechos </a:t>
            </a:r>
            <a:r>
              <a:rPr lang="es-MX" sz="1200" dirty="0" smtClean="0"/>
              <a:t>reciclables.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MX" sz="1200" dirty="0" smtClean="0"/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MX" sz="1200" dirty="0" smtClean="0"/>
              <a:t>Se </a:t>
            </a:r>
            <a:r>
              <a:rPr lang="es-MX" sz="1200" dirty="0"/>
              <a:t>estableció un correcto procedimiento de los desechos especiales y peligrosos.  </a:t>
            </a:r>
            <a:endParaRPr lang="es-CR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s-CR" sz="1200" dirty="0"/>
          </a:p>
          <a:p>
            <a:r>
              <a:rPr lang="es-C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R" sz="12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rc_mi" descr="http://psdgolf.com/wp-content/uploads/2013/02/logo-G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451" y="2204196"/>
            <a:ext cx="16097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rc_mi" descr="http://trisan.com/wp-content/uploads/2015/07/Bandera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87" y="133265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47" y="4162890"/>
            <a:ext cx="3598344" cy="2398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88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6437" y="788018"/>
            <a:ext cx="9144000" cy="757827"/>
          </a:xfrm>
        </p:spPr>
        <p:txBody>
          <a:bodyPr>
            <a:normAutofit/>
          </a:bodyPr>
          <a:lstStyle/>
          <a:p>
            <a:r>
              <a:rPr lang="es-CR" sz="28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colaboradores </a:t>
            </a:r>
            <a:r>
              <a:rPr lang="es-CR" sz="2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CR" sz="28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gradecen sus aportes!</a:t>
            </a:r>
          </a:p>
          <a:p>
            <a:endParaRPr lang="es-C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15910"/>
            <a:ext cx="1105887" cy="1807096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776437" y="1006157"/>
            <a:ext cx="9144000" cy="6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11276" y="1855360"/>
            <a:ext cx="3812146" cy="607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4598" b="49885"/>
          <a:stretch/>
        </p:blipFill>
        <p:spPr>
          <a:xfrm>
            <a:off x="707490" y="2088930"/>
            <a:ext cx="4430110" cy="3436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12064" r="35978" b="52284"/>
          <a:stretch/>
        </p:blipFill>
        <p:spPr>
          <a:xfrm>
            <a:off x="4162097" y="2837793"/>
            <a:ext cx="3216166" cy="1939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t="2989" r="35287" b="46437"/>
          <a:stretch/>
        </p:blipFill>
        <p:spPr>
          <a:xfrm>
            <a:off x="7487116" y="3042745"/>
            <a:ext cx="4067502" cy="3468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25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6437" y="788018"/>
            <a:ext cx="9144000" cy="757827"/>
          </a:xfrm>
        </p:spPr>
        <p:txBody>
          <a:bodyPr>
            <a:normAutofit/>
          </a:bodyPr>
          <a:lstStyle/>
          <a:p>
            <a:r>
              <a:rPr lang="es-CR" sz="280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colaboradores </a:t>
            </a:r>
            <a:r>
              <a:rPr lang="es-CR" sz="2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CR" sz="280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gradecen </a:t>
            </a:r>
            <a:r>
              <a:rPr lang="es-CR" sz="28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 aportes!</a:t>
            </a:r>
          </a:p>
          <a:p>
            <a:endParaRPr lang="es-C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15910"/>
            <a:ext cx="1105887" cy="1807096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776437" y="1006157"/>
            <a:ext cx="9144000" cy="6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11276" y="1855360"/>
            <a:ext cx="3812146" cy="607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r="28737" b="59080"/>
          <a:stretch/>
        </p:blipFill>
        <p:spPr>
          <a:xfrm>
            <a:off x="874804" y="2232521"/>
            <a:ext cx="2885090" cy="2806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r="45288" b="48046"/>
          <a:stretch/>
        </p:blipFill>
        <p:spPr>
          <a:xfrm>
            <a:off x="8853102" y="1763984"/>
            <a:ext cx="2632841" cy="3563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6" t="6207" r="16839" b="33563"/>
          <a:stretch/>
        </p:blipFill>
        <p:spPr>
          <a:xfrm>
            <a:off x="3914426" y="2501560"/>
            <a:ext cx="4540470" cy="4130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70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15910"/>
            <a:ext cx="1105887" cy="1807096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717183" y="2945216"/>
            <a:ext cx="9144000" cy="1601026"/>
          </a:xfrm>
        </p:spPr>
        <p:txBody>
          <a:bodyPr>
            <a:noAutofit/>
          </a:bodyPr>
          <a:lstStyle/>
          <a:p>
            <a:r>
              <a:rPr lang="es-CR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Muchas gracias por ser parte de una </a:t>
            </a:r>
            <a:r>
              <a:rPr lang="es-CR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empresa que aprecia el bienestar de sus colaboradores</a:t>
            </a:r>
            <a:r>
              <a:rPr lang="es-CR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CR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mejora </a:t>
            </a:r>
            <a:r>
              <a:rPr lang="es-CR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enriquece </a:t>
            </a:r>
            <a:r>
              <a:rPr lang="es-CR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la comunidad de Escazú </a:t>
            </a:r>
            <a:r>
              <a:rPr lang="es-CR" sz="28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s-CR" sz="280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ambiente</a:t>
            </a:r>
            <a:r>
              <a:rPr lang="es-CR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77" y="4299522"/>
            <a:ext cx="6363011" cy="23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800</Words>
  <Application>Microsoft Office PowerPoint</Application>
  <PresentationFormat>Panorámica</PresentationFormat>
  <Paragraphs>78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Aharoni</vt:lpstr>
      <vt:lpstr>Calibri</vt:lpstr>
      <vt:lpstr>Calibri Light</vt:lpstr>
      <vt:lpstr>Courier New</vt:lpstr>
      <vt:lpstr>Times New Roman</vt:lpstr>
      <vt:lpstr>Wingdings 2</vt:lpstr>
      <vt:lpstr>HDOfficeLightV0</vt:lpstr>
      <vt:lpstr>1_HDOfficeLightV0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Recursos Humanos</dc:creator>
  <cp:lastModifiedBy>Recursos Humanos</cp:lastModifiedBy>
  <cp:revision>31</cp:revision>
  <dcterms:created xsi:type="dcterms:W3CDTF">2016-03-17T22:35:04Z</dcterms:created>
  <dcterms:modified xsi:type="dcterms:W3CDTF">2016-03-31T19:26:18Z</dcterms:modified>
</cp:coreProperties>
</file>